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5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2"/>
    </p:embeddedFont>
    <p:embeddedFont>
      <p:font typeface="HY궁서B" panose="02030600000101010101" pitchFamily="18" charset="-127"/>
      <p:regular r:id="rId23"/>
    </p:embeddedFont>
    <p:embeddedFont>
      <p:font typeface="Malgun Gothic" panose="020B0503020000020004" pitchFamily="50" charset="-127"/>
      <p:regular r:id="rId24"/>
      <p:bold r:id="rId25"/>
    </p:embeddedFont>
    <p:embeddedFont>
      <p:font typeface="Malgun Gothic" panose="020B0503020000020004" pitchFamily="50" charset="-127"/>
      <p:regular r:id="rId24"/>
      <p:bold r:id="rId25"/>
    </p:embeddedFont>
    <p:embeddedFont>
      <p:font typeface="나눔스퀘어라운드 Regular" panose="020B0600000101010101" pitchFamily="50" charset="-127"/>
      <p:regular r:id="rId26"/>
    </p:embeddedFont>
    <p:embeddedFont>
      <p:font typeface="나눔스퀘어라운드 ExtraBold" panose="020B0600000101010101" pitchFamily="50" charset="-127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C73980-0C1B-4F26-9AB7-8AB8C3A6CAD5}">
  <a:tblStyle styleId="{50C73980-0C1B-4F26-9AB7-8AB8C3A6CA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효과) 더 가치 있는 데이터  알고리즘&lt;데이터  사용자의 욕구를 충족시킬 수 있는 더 가치 있느 ㄴ(좋은) 데이터  융합데이터로 인해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효과) 더 가치 있는 데이터  알고리즘&lt;데이터  사용자의 욕구를 충족시킬 수 있는 더 가치 있느 ㄴ(좋은) 데이터  융합데이터로 인해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9934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효과) 더 가치 있는 데이터  알고리즘&lt;데이터  사용자의 욕구를 충족시킬 수 있는 더 가치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있느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ㄴ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(좋은) 데이터  융합데이터로 </a:t>
            </a:r>
            <a:r>
              <a:rPr lang="ko-KR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인해</a:t>
            </a:r>
            <a:endParaRPr lang="en-US" altLang="ko-KR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dirty="0" smtClean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>
                <a:solidFill>
                  <a:schemeClr val="dk1"/>
                </a:solidFill>
              </a:rPr>
              <a:t>비즈니스 </a:t>
            </a:r>
            <a:r>
              <a:rPr lang="ko-KR" altLang="en-US" dirty="0" err="1" smtClean="0">
                <a:solidFill>
                  <a:schemeClr val="dk1"/>
                </a:solidFill>
              </a:rPr>
              <a:t>인사이트</a:t>
            </a:r>
            <a:r>
              <a:rPr lang="ko-KR" altLang="en-US" dirty="0" smtClean="0">
                <a:solidFill>
                  <a:schemeClr val="dk1"/>
                </a:solidFill>
              </a:rPr>
              <a:t> 도출을 위해 외부데이터와 </a:t>
            </a:r>
            <a:r>
              <a:rPr lang="ko-KR" altLang="en-US" dirty="0" err="1" smtClean="0">
                <a:solidFill>
                  <a:schemeClr val="dk1"/>
                </a:solidFill>
              </a:rPr>
              <a:t>공공데이터</a:t>
            </a:r>
            <a:r>
              <a:rPr lang="ko-KR" altLang="en-US" dirty="0" smtClean="0">
                <a:solidFill>
                  <a:schemeClr val="dk1"/>
                </a:solidFill>
              </a:rPr>
              <a:t> </a:t>
            </a:r>
            <a:r>
              <a:rPr lang="en-US" altLang="ko-KR" dirty="0" smtClean="0">
                <a:solidFill>
                  <a:schemeClr val="dk1"/>
                </a:solidFill>
              </a:rPr>
              <a:t>join</a:t>
            </a:r>
            <a:r>
              <a:rPr lang="ko-KR" altLang="en-US" dirty="0" smtClean="0">
                <a:solidFill>
                  <a:schemeClr val="dk1"/>
                </a:solidFill>
              </a:rPr>
              <a:t>을 통한 나만의 데이터 셋 활용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ko-KR"/>
              <a:t>챗봇을 통해 필요한 데이터 api, 파일 제공</a:t>
            </a:r>
            <a:endParaRPr/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사용 데이터와 연관된 데이터 추천</a:t>
            </a: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(추천)어떤 사용자가 어떤 데이터를 활용하는지에 대해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공공데이터가 데이터 콘트롤타워의 역할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530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하나의 데이터에서 가치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/>
              <a:t>전처리하는 시간을 줄이고 쓰지 않는 데이터에서도 비즈니스 인사이트를 얻을 수 있다는 것(조인)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안쓰는 + 외부 데이터 +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4882153" y="4501741"/>
            <a:ext cx="2569934" cy="89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이규범</a:t>
            </a:r>
            <a:r>
              <a:rPr lang="ko-KR" sz="16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ko-KR" sz="16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이나예</a:t>
            </a:r>
            <a:r>
              <a:rPr lang="ko-KR" sz="16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이진희 </a:t>
            </a:r>
            <a:r>
              <a:rPr lang="ko-KR" sz="16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황병대</a:t>
            </a:r>
            <a:endParaRPr sz="16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81291" y="803964"/>
            <a:ext cx="4429418" cy="3380410"/>
            <a:chOff x="3881291" y="803964"/>
            <a:chExt cx="4429418" cy="3380410"/>
          </a:xfrm>
        </p:grpSpPr>
        <p:sp>
          <p:nvSpPr>
            <p:cNvPr id="88" name="Shape 88"/>
            <p:cNvSpPr txBox="1"/>
            <p:nvPr/>
          </p:nvSpPr>
          <p:spPr>
            <a:xfrm>
              <a:off x="3881291" y="3392488"/>
              <a:ext cx="4429418" cy="791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400" dirty="0" err="1" smtClean="0">
                  <a:solidFill>
                    <a:schemeClr val="dk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Join</a:t>
              </a:r>
              <a:r>
                <a:rPr lang="en-US" altLang="ko-KR" sz="4400" dirty="0" err="1" smtClean="0">
                  <a:solidFill>
                    <a:srgbClr val="0070C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us</a:t>
              </a:r>
              <a:endParaRPr lang="en-US" altLang="ko-KR" sz="2400" b="0" i="0" u="none" strike="noStrike" cap="none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endParaRPr>
            </a:p>
          </p:txBody>
        </p:sp>
        <p:pic>
          <p:nvPicPr>
            <p:cNvPr id="90" name="Shape 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05045" y="803964"/>
              <a:ext cx="2724150" cy="2690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5503530" y="4184374"/>
            <a:ext cx="11849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0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전처리 봇</a:t>
            </a:r>
            <a:endParaRPr lang="ko-KR" altLang="en-US" sz="105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94CD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7602">
            <a:off x="6966904" y="1014166"/>
            <a:ext cx="1930459" cy="1906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4998584" y="2551837"/>
            <a:ext cx="2194832" cy="1754326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DEMO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TIME</a:t>
            </a:r>
            <a:endParaRPr sz="5400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5454125" y="3496225"/>
            <a:ext cx="9294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동영상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 rot="10800000" flipH="1">
            <a:off x="619760" y="782220"/>
            <a:ext cx="426600" cy="1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97840" y="259100"/>
            <a:ext cx="221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</a:t>
            </a:r>
            <a:r>
              <a:rPr lang="ko-KR" sz="2800">
                <a:solidFill>
                  <a:srgbClr val="6B94CE"/>
                </a:solidFill>
                <a:latin typeface="Arial"/>
                <a:ea typeface="Arial"/>
                <a:cs typeface="Arial"/>
                <a:sym typeface="Arial"/>
              </a:rPr>
              <a:t>FLOW</a:t>
            </a:r>
            <a:endParaRPr sz="280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5454125" y="3496225"/>
            <a:ext cx="9294600" cy="10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xd 화면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 rot="10800000" flipH="1">
            <a:off x="619760" y="782220"/>
            <a:ext cx="426600" cy="1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97840" y="259100"/>
            <a:ext cx="229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dk1"/>
                </a:solidFill>
              </a:rPr>
              <a:t>개선효과</a:t>
            </a:r>
            <a:endParaRPr sz="2800" dirty="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89" y="1587326"/>
            <a:ext cx="4856702" cy="497107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359689" y="914064"/>
            <a:ext cx="2663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As-Is</a:t>
            </a:r>
            <a:endParaRPr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5296296" y="2956055"/>
            <a:ext cx="905328" cy="872865"/>
          </a:xfrm>
          <a:prstGeom prst="rightArrow">
            <a:avLst>
              <a:gd name="adj1" fmla="val 31818"/>
              <a:gd name="adj2" fmla="val 54615"/>
            </a:avLst>
          </a:prstGeom>
          <a:solidFill>
            <a:srgbClr val="6B94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75912" y="1020860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70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코드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Shape 218"/>
          <p:cNvSpPr txBox="1"/>
          <p:nvPr/>
        </p:nvSpPr>
        <p:spPr>
          <a:xfrm>
            <a:off x="6281530" y="920469"/>
            <a:ext cx="2663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To-Be</a:t>
            </a:r>
            <a:endParaRPr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97753" y="102726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</a:t>
            </a:r>
            <a:r>
              <a:rPr lang="ko-KR" altLang="en-US" sz="2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대화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1530" y="1873956"/>
            <a:ext cx="591047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1) 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crime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500" b="1" dirty="0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불러와줘</a:t>
            </a:r>
            <a:endParaRPr lang="en-US" altLang="ko-KR" sz="1500" b="1" dirty="0" smtClean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2) </a:t>
            </a:r>
            <a:r>
              <a:rPr lang="ko-KR" altLang="en-US" sz="1500" dirty="0" smtClean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그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crime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데이터셋에서 </a:t>
            </a:r>
            <a:r>
              <a:rPr lang="en-US" altLang="ko-KR" sz="1500" b="1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occur_or_arrest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열이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검거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행 </a:t>
            </a:r>
            <a:r>
              <a:rPr lang="ko-KR" altLang="en-US" sz="1500" b="1" dirty="0" err="1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빼줘</a:t>
            </a:r>
            <a:endParaRPr lang="en-US" altLang="ko-KR" sz="1500" b="1" dirty="0" smtClean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3)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그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crime</a:t>
            </a: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데이터셋에서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crime, </a:t>
            </a:r>
            <a:r>
              <a:rPr lang="en-US" altLang="ko-KR" sz="1500" b="1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occur_or_arrest</a:t>
            </a: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 </a:t>
            </a:r>
            <a:r>
              <a:rPr lang="ko-KR" altLang="en-US" sz="1500" b="1" dirty="0" err="1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빼줘</a:t>
            </a:r>
            <a:endParaRPr lang="en-US" altLang="ko-KR" sz="1500" b="1" dirty="0" smtClean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4)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그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crime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데이터셋에서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area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열을 기준으로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count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열의 </a:t>
            </a:r>
            <a:r>
              <a:rPr lang="ko-KR" altLang="en-US" sz="1500" b="1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그룹합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b="1" dirty="0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구해줘</a:t>
            </a:r>
            <a:endParaRPr lang="en-US" altLang="ko-KR" sz="1500" b="1" dirty="0" smtClean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/>
              <a:sym typeface="Times New Roman"/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5)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500" b="1" dirty="0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불러와줘</a:t>
            </a:r>
            <a:endParaRPr lang="ko-KR" altLang="en-US" sz="1500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6)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데이터셋에서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address, </a:t>
            </a:r>
            <a:r>
              <a:rPr lang="en-US" altLang="ko-KR" sz="1500" b="1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house_price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 </a:t>
            </a:r>
            <a:r>
              <a:rPr lang="ko-KR" altLang="en-US" sz="1500" b="1" dirty="0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보여줘</a:t>
            </a:r>
            <a:endParaRPr lang="ko-KR" altLang="en-US" sz="1500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 smtClean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7</a:t>
            </a: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)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데이터셋에서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address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열을 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‘</a:t>
            </a:r>
            <a:r>
              <a:rPr lang="ko-KR" altLang="en-US" sz="1500" b="1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구</a:t>
            </a:r>
            <a:r>
              <a:rPr lang="ko-KR" altLang="en-US" sz="1500" b="1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단위’로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500" b="1" dirty="0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바꿔줘</a:t>
            </a:r>
            <a:endParaRPr lang="ko-KR" altLang="en-US" sz="1500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8)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데이터셋에서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address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열을 기준으로 </a:t>
            </a:r>
            <a:r>
              <a:rPr lang="en-US" altLang="ko-KR" sz="1500" b="1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house_price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열의 </a:t>
            </a:r>
            <a:r>
              <a:rPr lang="ko-KR" altLang="en-US" sz="1500" b="1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그룹평균을</a:t>
            </a:r>
            <a:r>
              <a:rPr lang="ko-KR" altLang="en-US" sz="1500" b="1" dirty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500" b="1" dirty="0" smtClean="0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구해줘</a:t>
            </a:r>
            <a:endParaRPr lang="ko-KR" altLang="en-US" sz="1500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lvl="0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9)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crime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데이터셋의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area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열과 </a:t>
            </a:r>
            <a:r>
              <a:rPr lang="en-US" altLang="ko-KR" sz="1500" b="1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price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데이터셋의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/>
                <a:sym typeface="Times New Roman"/>
              </a:rPr>
              <a:t>address</a:t>
            </a:r>
            <a:r>
              <a:rPr lang="ko-KR" altLang="en-US" sz="1500" dirty="0">
                <a:solidFill>
                  <a:schemeClr val="tx1"/>
                </a:solidFill>
                <a:highlight>
                  <a:srgbClr val="FFFFFF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열을 기준으로 </a:t>
            </a:r>
            <a:r>
              <a:rPr lang="ko-KR" altLang="en-US" sz="1500" b="1" dirty="0" err="1">
                <a:solidFill>
                  <a:schemeClr val="tx1"/>
                </a:solidFill>
                <a:highlight>
                  <a:srgbClr val="FFFF00"/>
                </a:highlight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Malgun Gothic"/>
                <a:sym typeface="Malgun Gothic"/>
              </a:rPr>
              <a:t>조인시켜줘</a:t>
            </a:r>
            <a:endParaRPr lang="ko-KR" altLang="en-US" sz="1500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endParaRPr lang="ko-KR" altLang="en-US" sz="1050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/>
              <a:sym typeface="Times New Roman"/>
            </a:endParaRPr>
          </a:p>
          <a:p>
            <a:pPr lvl="0"/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pPr marL="342900" lvl="0" indent="-342900">
              <a:buAutoNum type="arabicParenR"/>
            </a:pPr>
            <a:endParaRPr lang="ko-KR" altLang="en-US" b="1" dirty="0">
              <a:solidFill>
                <a:schemeClr val="tx1"/>
              </a:solidFill>
              <a:highlight>
                <a:srgbClr val="FFFF00"/>
              </a:highlight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Malgun Gothic"/>
              <a:sym typeface="Malgun Gothic"/>
            </a:endParaRPr>
          </a:p>
          <a:p>
            <a:endParaRPr lang="ko-KR" altLang="en-US" dirty="0">
              <a:solidFill>
                <a:schemeClr val="tx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 rot="10800000" flipH="1">
            <a:off x="619760" y="782220"/>
            <a:ext cx="426600" cy="1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97840" y="259100"/>
            <a:ext cx="229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핵심지표</a:t>
            </a:r>
            <a:endParaRPr sz="280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346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497840" y="259100"/>
            <a:ext cx="22902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기대효과</a:t>
            </a:r>
            <a:endParaRPr sz="280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1161825" y="1844464"/>
            <a:ext cx="11030175" cy="402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Join을</a:t>
            </a:r>
            <a:r>
              <a:rPr 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통해 사용이 적은 데이터를 사용하도록 유도하여 </a:t>
            </a: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사용량이 적은 데이터를 활성화</a:t>
            </a:r>
            <a:endParaRPr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lvl="0" indent="-3429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개발자가 아닌 </a:t>
            </a: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일반인도 </a:t>
            </a:r>
            <a:r>
              <a:rPr lang="ko-KR" sz="20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챗봇을</a:t>
            </a:r>
            <a:r>
              <a:rPr 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통한 접근</a:t>
            </a:r>
            <a:r>
              <a:rPr 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</a:t>
            </a:r>
            <a:r>
              <a:rPr 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공공데이터</a:t>
            </a:r>
            <a:r>
              <a:rPr 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활용 접근을 유도</a:t>
            </a:r>
            <a:endParaRPr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lvl="0" indent="-34290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sz="20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나만의 데이터 셋과 외부데이터와 </a:t>
            </a:r>
            <a:r>
              <a:rPr lang="ko-KR" sz="20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공공데이터</a:t>
            </a:r>
            <a:r>
              <a:rPr lang="ko-KR" sz="20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join을</a:t>
            </a:r>
            <a:r>
              <a:rPr lang="ko-KR" sz="20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통한 </a:t>
            </a:r>
            <a:r>
              <a:rPr lang="ko-KR" sz="2000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비즈니스 </a:t>
            </a:r>
            <a:r>
              <a:rPr lang="ko-KR" sz="2000" dirty="0" err="1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인사이트</a:t>
            </a:r>
            <a:r>
              <a:rPr lang="ko-KR" sz="2000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도출</a:t>
            </a:r>
            <a:endParaRPr sz="2000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497840" y="259100"/>
            <a:ext cx="22902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dk1"/>
                </a:solidFill>
              </a:rPr>
              <a:t>발전방향</a:t>
            </a:r>
            <a:endParaRPr sz="2800" dirty="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556" y="1307713"/>
            <a:ext cx="6293963" cy="52741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16303" y="683866"/>
            <a:ext cx="64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챗봇으로</a:t>
            </a:r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일반인들이 필요한 데이터가 어디 있는지 추출 가능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497840" y="259100"/>
            <a:ext cx="22902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dk1"/>
                </a:solidFill>
              </a:rPr>
              <a:t>발전방향</a:t>
            </a:r>
            <a:endParaRPr sz="2800" dirty="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303" y="1106142"/>
            <a:ext cx="6371015" cy="54877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625811" y="633065"/>
            <a:ext cx="4951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어떤 사용자가 어떤 데이터를 활용하는지 추천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 rot="10800000" flipH="1">
            <a:off x="619760" y="782220"/>
            <a:ext cx="426600" cy="1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497840" y="259100"/>
            <a:ext cx="229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chemeClr val="dk1"/>
                </a:solidFill>
              </a:rPr>
              <a:t>비전</a:t>
            </a:r>
            <a:endParaRPr sz="2800" dirty="0">
              <a:solidFill>
                <a:srgbClr val="6B9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2239840" y="2391124"/>
            <a:ext cx="10050250" cy="37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sz="28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검색부터 </a:t>
            </a:r>
            <a:r>
              <a:rPr lang="ko-KR" sz="28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인사이트</a:t>
            </a:r>
            <a:r>
              <a:rPr lang="ko-KR" sz="28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발굴까지 하나의 솔루션 제공</a:t>
            </a:r>
            <a:endParaRPr sz="28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28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sz="28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융합 데이터를 통한 비즈니스 가치 제공</a:t>
            </a:r>
            <a:endParaRPr sz="28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sz="28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ko-KR" sz="28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</a:t>
            </a:r>
            <a:r>
              <a:rPr lang="ko-KR" sz="28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챌린지를</a:t>
            </a:r>
            <a:r>
              <a:rPr lang="ko-KR" sz="28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통한 양질의 데이터 </a:t>
            </a:r>
            <a:r>
              <a:rPr lang="ko-KR" sz="2800" dirty="0" err="1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인사이트</a:t>
            </a:r>
            <a:r>
              <a:rPr lang="ko-KR" sz="28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양산</a:t>
            </a:r>
            <a:endParaRPr sz="28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237619" y="4642009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rgbClr val="6B94C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”</a:t>
            </a:r>
            <a:endParaRPr lang="ko-KR" altLang="en-US" dirty="0">
              <a:solidFill>
                <a:srgbClr val="6B94CD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5032" y="1559441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solidFill>
                  <a:srgbClr val="6B94C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“</a:t>
            </a:r>
            <a:endParaRPr lang="ko-KR" altLang="en-US" dirty="0">
              <a:solidFill>
                <a:srgbClr val="6B94CD"/>
              </a:solidFill>
              <a:latin typeface="HY궁서B" panose="02030600000101010101" pitchFamily="18" charset="-127"/>
              <a:ea typeface="HY궁서B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94CD"/>
          </a:solidFill>
          <a:ln w="12700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57602">
            <a:off x="6966904" y="1014166"/>
            <a:ext cx="1930459" cy="190683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4043710" y="2867151"/>
            <a:ext cx="4104585" cy="92333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dirty="0">
                <a:solidFill>
                  <a:schemeClr val="dk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rPr>
              <a:t>THANK YOU</a:t>
            </a:r>
            <a:endParaRPr sz="5400" dirty="0">
              <a:solidFill>
                <a:schemeClr val="dk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47846" y="2204244"/>
            <a:ext cx="2698413" cy="2059355"/>
            <a:chOff x="3881291" y="803964"/>
            <a:chExt cx="4429418" cy="3380410"/>
          </a:xfrm>
        </p:grpSpPr>
        <p:sp>
          <p:nvSpPr>
            <p:cNvPr id="88" name="Shape 88"/>
            <p:cNvSpPr txBox="1"/>
            <p:nvPr/>
          </p:nvSpPr>
          <p:spPr>
            <a:xfrm>
              <a:off x="3881291" y="3392488"/>
              <a:ext cx="4429418" cy="791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400" dirty="0" smtClean="0">
                  <a:solidFill>
                    <a:schemeClr val="dk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목차</a:t>
              </a:r>
              <a:endParaRPr lang="en-US" altLang="ko-KR" sz="2400" b="0" i="0" u="none" strike="noStrike" cap="none" dirty="0" smtClean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Arial"/>
              </a:endParaRPr>
            </a:p>
          </p:txBody>
        </p:sp>
        <p:pic>
          <p:nvPicPr>
            <p:cNvPr id="90" name="Shape 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05045" y="803964"/>
              <a:ext cx="2724150" cy="2690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5262195" y="1717781"/>
            <a:ext cx="2395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 상황</a:t>
            </a:r>
            <a:endParaRPr lang="en-US" altLang="ko-KR" dirty="0" smtClean="0">
              <a:ea typeface="나눔스퀘어라운드 Bold" panose="020B0600000101010101" pitchFamily="50" charset="-127"/>
            </a:endParaRPr>
          </a:p>
          <a:p>
            <a:pPr marL="457200" lvl="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해결 방안</a:t>
            </a: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lnSpc>
                <a:spcPct val="250000"/>
              </a:lnSpc>
              <a:buAutoNum type="arabicPeriod"/>
            </a:pPr>
            <a:r>
              <a:rPr lang="ko-KR" altLang="en-US" sz="2000" dirty="0" err="1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아키텍쳐</a:t>
            </a: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lnSpc>
                <a:spcPct val="250000"/>
              </a:lnSpc>
              <a:buAutoNum type="arabicPeriod"/>
            </a:pP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데모</a:t>
            </a: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buAutoNum type="arabicPeriod"/>
            </a:pP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buAutoNum type="arabicPeriod"/>
            </a:pP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H="1">
            <a:off x="3942751" y="2235130"/>
            <a:ext cx="45719" cy="24251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18095" y="1717781"/>
            <a:ext cx="2395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250000"/>
              </a:lnSpc>
              <a:buAutoNum type="arabicPeriod" startAt="5"/>
            </a:pP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개선 효과</a:t>
            </a: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0">
              <a:lnSpc>
                <a:spcPct val="250000"/>
              </a:lnSpc>
            </a:pPr>
            <a:r>
              <a:rPr lang="en-US" altLang="ko-KR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en-US" altLang="ko-KR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 </a:t>
            </a: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기대 </a:t>
            </a:r>
            <a:r>
              <a:rPr lang="ko-KR" altLang="en-US" sz="20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사항</a:t>
            </a:r>
            <a:endParaRPr lang="en-US" altLang="ko-KR"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lnSpc>
                <a:spcPct val="250000"/>
              </a:lnSpc>
              <a:buAutoNum type="arabicPeriod" startAt="7"/>
            </a:pP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발전 방향</a:t>
            </a: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lnSpc>
                <a:spcPct val="250000"/>
              </a:lnSpc>
              <a:buAutoNum type="arabicPeriod" startAt="7"/>
            </a:pPr>
            <a:r>
              <a:rPr lang="ko-KR" altLang="en-US" sz="2000" dirty="0" smtClean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비전</a:t>
            </a:r>
            <a:endParaRPr lang="en-US" altLang="ko-KR"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buAutoNum type="arabicPeriod"/>
            </a:pP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457200" lvl="0" indent="-457200">
              <a:buAutoNum type="arabicPeriod"/>
            </a:pPr>
            <a:endParaRPr lang="en-US" altLang="ko-KR" sz="2000" dirty="0" smtClean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2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5680" y="1434469"/>
            <a:ext cx="5760640" cy="39890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97840" y="259100"/>
            <a:ext cx="18774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문제상황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0" y="1854200"/>
            <a:ext cx="13099773" cy="3174900"/>
            <a:chOff x="0" y="1854200"/>
            <a:chExt cx="13099773" cy="3174900"/>
          </a:xfrm>
        </p:grpSpPr>
        <p:sp>
          <p:nvSpPr>
            <p:cNvPr id="99" name="Shape 99"/>
            <p:cNvSpPr/>
            <p:nvPr/>
          </p:nvSpPr>
          <p:spPr>
            <a:xfrm>
              <a:off x="0" y="1854200"/>
              <a:ext cx="12192000" cy="3174900"/>
            </a:xfrm>
            <a:prstGeom prst="rect">
              <a:avLst/>
            </a:prstGeom>
            <a:solidFill>
              <a:schemeClr val="l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1620254" y="3127087"/>
              <a:ext cx="11479519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dirty="0" err="1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shp</a:t>
              </a:r>
              <a:r>
                <a:rPr lang="ko-KR" sz="3200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, </a:t>
              </a:r>
              <a:r>
                <a:rPr lang="ko-KR" sz="3200" dirty="0" err="1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shx</a:t>
              </a:r>
              <a:r>
                <a:rPr lang="ko-KR" altLang="en-US" sz="3200" dirty="0" err="1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와</a:t>
              </a:r>
              <a:r>
                <a:rPr lang="ko-KR" altLang="en-US" sz="3200" dirty="0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같은 데이터 형식은 일반인이 사용하기 어렵다</a:t>
              </a:r>
              <a:endParaRPr sz="32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97840" y="259100"/>
            <a:ext cx="18774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문제상황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925" y="1087870"/>
            <a:ext cx="9925050" cy="538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Shape 109"/>
          <p:cNvGrpSpPr/>
          <p:nvPr/>
        </p:nvGrpSpPr>
        <p:grpSpPr>
          <a:xfrm>
            <a:off x="0" y="1854200"/>
            <a:ext cx="12192000" cy="3174900"/>
            <a:chOff x="0" y="1854200"/>
            <a:chExt cx="12192000" cy="3174900"/>
          </a:xfrm>
        </p:grpSpPr>
        <p:sp>
          <p:nvSpPr>
            <p:cNvPr id="110" name="Shape 110"/>
            <p:cNvSpPr/>
            <p:nvPr/>
          </p:nvSpPr>
          <p:spPr>
            <a:xfrm>
              <a:off x="0" y="1854200"/>
              <a:ext cx="12192000" cy="3174900"/>
            </a:xfrm>
            <a:prstGeom prst="rect">
              <a:avLst/>
            </a:prstGeom>
            <a:solidFill>
              <a:schemeClr val="lt1">
                <a:alpha val="8471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2315788" y="3149300"/>
              <a:ext cx="9421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하나의 데이터에서는 </a:t>
              </a:r>
              <a:r>
                <a:rPr lang="ko-KR" sz="3200" dirty="0" err="1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인사이트를</a:t>
              </a:r>
              <a:r>
                <a:rPr lang="ko-KR" sz="3200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얻을 수 없다</a:t>
              </a:r>
              <a:endParaRPr sz="32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4991508" y="1010851"/>
            <a:ext cx="4419600" cy="56896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5107646" y="1131788"/>
            <a:ext cx="48107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활용되지 못하는 </a:t>
            </a:r>
            <a:r>
              <a:rPr lang="ko-KR" sz="2000" dirty="0" smtClean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공공</a:t>
            </a:r>
            <a:r>
              <a:rPr lang="en-US" altLang="ko-KR" sz="2000" dirty="0" smtClean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 </a:t>
            </a:r>
            <a:r>
              <a:rPr lang="ko-KR" sz="2000" dirty="0" smtClean="0">
                <a:solidFill>
                  <a:schemeClr val="l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데이터</a:t>
            </a:r>
            <a:endParaRPr sz="2000" dirty="0">
              <a:solidFill>
                <a:schemeClr val="l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rot="10800000" flipH="1">
            <a:off x="619760" y="782220"/>
            <a:ext cx="426600" cy="10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97840" y="259100"/>
            <a:ext cx="187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해결방안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497840" y="259100"/>
            <a:ext cx="19447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해결방안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2603" y="2478916"/>
            <a:ext cx="2652078" cy="2619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557413" y="1515492"/>
            <a:ext cx="242245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 err="1" smtClean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전처</a:t>
            </a:r>
            <a:r>
              <a:rPr lang="ko-KR" altLang="en-US" sz="4800" dirty="0" err="1" smtClean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리</a:t>
            </a:r>
            <a:r>
              <a:rPr lang="ko-KR" sz="4800" dirty="0" err="1" smtClean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rPr>
              <a:t>봇</a:t>
            </a:r>
            <a:endParaRPr sz="4800" dirty="0">
              <a:solidFill>
                <a:schemeClr val="dk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04155" y="1612434"/>
            <a:ext cx="5168901" cy="3251192"/>
            <a:chOff x="3511549" y="0"/>
            <a:chExt cx="5168901" cy="3251192"/>
          </a:xfrm>
        </p:grpSpPr>
        <p:pic>
          <p:nvPicPr>
            <p:cNvPr id="135" name="Shape 1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511549" y="0"/>
              <a:ext cx="5168901" cy="3251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36"/>
            <p:cNvSpPr txBox="1"/>
            <p:nvPr/>
          </p:nvSpPr>
          <p:spPr>
            <a:xfrm>
              <a:off x="4292600" y="928696"/>
              <a:ext cx="20574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sym typeface="Arial"/>
                </a:rPr>
                <a:t>어떤 데이터를 </a:t>
              </a:r>
              <a:endParaRPr lang="en-US" altLang="ko-KR" sz="2000" dirty="0" smtClean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sym typeface="Arial"/>
                </a:rPr>
                <a:t>조인 할까요</a:t>
              </a:r>
              <a:r>
                <a:rPr lang="en-US" altLang="ko-KR" sz="2000" dirty="0" smtClean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sym typeface="Arial"/>
                </a:rPr>
                <a:t>?</a:t>
              </a:r>
              <a:endParaRPr sz="20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</p:txBody>
        </p:sp>
        <p:sp>
          <p:nvSpPr>
            <p:cNvPr id="137" name="Shape 137"/>
            <p:cNvSpPr txBox="1"/>
            <p:nvPr/>
          </p:nvSpPr>
          <p:spPr>
            <a:xfrm>
              <a:off x="6102351" y="1636582"/>
              <a:ext cx="20574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sym typeface="Arial"/>
                </a:rPr>
                <a:t>데이터를 </a:t>
              </a:r>
              <a:endParaRPr sz="20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dk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sym typeface="Arial"/>
                </a:rPr>
                <a:t>수정 하시겠어요?</a:t>
              </a:r>
              <a:endParaRPr sz="2000" dirty="0">
                <a:solidFill>
                  <a:schemeClr val="dk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Arial"/>
              </a:endParaRPr>
            </a:p>
          </p:txBody>
        </p:sp>
      </p:grpSp>
      <p:sp>
        <p:nvSpPr>
          <p:cNvPr id="138" name="Shape 138"/>
          <p:cNvSpPr/>
          <p:nvPr/>
        </p:nvSpPr>
        <p:spPr>
          <a:xfrm>
            <a:off x="0" y="5827050"/>
            <a:ext cx="12192000" cy="10311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2557413" y="6137658"/>
            <a:ext cx="11880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lt1"/>
                </a:solidFill>
              </a:rPr>
              <a:t>챗봇을</a:t>
            </a:r>
            <a:r>
              <a:rPr lang="ko-KR" sz="2000" dirty="0">
                <a:solidFill>
                  <a:schemeClr val="lt1"/>
                </a:solidFill>
              </a:rPr>
              <a:t> 사용하여 </a:t>
            </a:r>
            <a:r>
              <a:rPr lang="ko-KR" altLang="en-US" sz="2000" dirty="0" smtClean="0">
                <a:solidFill>
                  <a:schemeClr val="lt1"/>
                </a:solidFill>
              </a:rPr>
              <a:t>데이터 </a:t>
            </a:r>
            <a:r>
              <a:rPr lang="ko-KR" altLang="en-US" sz="2000" dirty="0" err="1" smtClean="0">
                <a:solidFill>
                  <a:schemeClr val="lt1"/>
                </a:solidFill>
              </a:rPr>
              <a:t>전처리의</a:t>
            </a:r>
            <a:r>
              <a:rPr lang="ko-KR" altLang="en-US" sz="2000" dirty="0" smtClean="0">
                <a:solidFill>
                  <a:schemeClr val="lt1"/>
                </a:solidFill>
              </a:rPr>
              <a:t> </a:t>
            </a:r>
            <a:r>
              <a:rPr lang="ko-KR" sz="2000" dirty="0" smtClean="0">
                <a:solidFill>
                  <a:schemeClr val="lt1"/>
                </a:solidFill>
              </a:rPr>
              <a:t>편의성과 </a:t>
            </a:r>
            <a:r>
              <a:rPr lang="ko-KR" sz="2000" dirty="0">
                <a:solidFill>
                  <a:schemeClr val="lt1"/>
                </a:solidFill>
              </a:rPr>
              <a:t>접근성을 </a:t>
            </a:r>
            <a:r>
              <a:rPr lang="ko-KR" sz="2000" dirty="0" smtClean="0">
                <a:solidFill>
                  <a:schemeClr val="lt1"/>
                </a:solidFill>
              </a:rPr>
              <a:t>높</a:t>
            </a:r>
            <a:r>
              <a:rPr lang="ko-KR" altLang="en-US" sz="2000" dirty="0" smtClean="0">
                <a:solidFill>
                  <a:schemeClr val="lt1"/>
                </a:solidFill>
              </a:rPr>
              <a:t>인</a:t>
            </a:r>
            <a:r>
              <a:rPr lang="ko-KR" sz="2000" dirty="0" smtClean="0">
                <a:solidFill>
                  <a:schemeClr val="lt1"/>
                </a:solidFill>
              </a:rPr>
              <a:t>다 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5827050"/>
            <a:ext cx="12192000" cy="10311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2647784" y="6127571"/>
            <a:ext cx="118806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lt1"/>
                </a:solidFill>
              </a:rPr>
              <a:t>데이터셋을</a:t>
            </a:r>
            <a:r>
              <a:rPr lang="ko-KR" sz="2000" dirty="0">
                <a:solidFill>
                  <a:schemeClr val="lt1"/>
                </a:solidFill>
              </a:rPr>
              <a:t> 혼합하여 새로운 비즈니스 </a:t>
            </a:r>
            <a:r>
              <a:rPr lang="ko-KR" sz="2000" dirty="0" err="1">
                <a:solidFill>
                  <a:schemeClr val="lt1"/>
                </a:solidFill>
              </a:rPr>
              <a:t>인사이트를</a:t>
            </a:r>
            <a:r>
              <a:rPr lang="ko-KR" sz="2000" dirty="0">
                <a:solidFill>
                  <a:schemeClr val="lt1"/>
                </a:solidFill>
              </a:rPr>
              <a:t> 얻는다</a:t>
            </a:r>
            <a:endParaRPr sz="2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31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132"/>
          <p:cNvSpPr txBox="1"/>
          <p:nvPr/>
        </p:nvSpPr>
        <p:spPr>
          <a:xfrm>
            <a:off x="497840" y="259100"/>
            <a:ext cx="19447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해결방안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530636" y="1465366"/>
            <a:ext cx="5591599" cy="3671454"/>
            <a:chOff x="1207713" y="1782839"/>
            <a:chExt cx="5591599" cy="3671454"/>
          </a:xfrm>
        </p:grpSpPr>
        <p:sp>
          <p:nvSpPr>
            <p:cNvPr id="42" name="Shape 167"/>
            <p:cNvSpPr txBox="1"/>
            <p:nvPr/>
          </p:nvSpPr>
          <p:spPr>
            <a:xfrm>
              <a:off x="3123412" y="1782839"/>
              <a:ext cx="3675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dirty="0">
                  <a:solidFill>
                    <a:schemeClr val="dk1"/>
                  </a:solidFill>
                </a:rPr>
                <a:t>사용량이 많은 </a:t>
              </a:r>
              <a:endParaRPr lang="en-US" altLang="ko-KR" dirty="0" smtClean="0">
                <a:solidFill>
                  <a:schemeClr val="dk1"/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 smtClean="0">
                  <a:solidFill>
                    <a:schemeClr val="dk1"/>
                  </a:solidFill>
                </a:rPr>
                <a:t>공공 </a:t>
              </a:r>
              <a:r>
                <a:rPr lang="ko-KR" dirty="0" smtClean="0">
                  <a:solidFill>
                    <a:schemeClr val="dk1"/>
                  </a:solidFill>
                </a:rPr>
                <a:t>데이터 </a:t>
              </a:r>
              <a:endParaRPr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207713" y="1782839"/>
              <a:ext cx="3251136" cy="3671454"/>
              <a:chOff x="1207713" y="1782839"/>
              <a:chExt cx="3251136" cy="3671454"/>
            </a:xfrm>
          </p:grpSpPr>
          <p:pic>
            <p:nvPicPr>
              <p:cNvPr id="44" name="Shape 14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07713" y="2279867"/>
                <a:ext cx="1543205" cy="1302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" name="Shape 146"/>
              <p:cNvSpPr txBox="1"/>
              <p:nvPr/>
            </p:nvSpPr>
            <p:spPr>
              <a:xfrm>
                <a:off x="1411964" y="1782839"/>
                <a:ext cx="1448809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dirty="0">
                    <a:solidFill>
                      <a:schemeClr val="dk1"/>
                    </a:solidFill>
                  </a:rPr>
                  <a:t>사용량이 적은 </a:t>
                </a:r>
                <a:endParaRPr lang="en-US" altLang="ko-KR" dirty="0" smtClean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 smtClean="0">
                    <a:solidFill>
                      <a:schemeClr val="dk1"/>
                    </a:solidFill>
                  </a:rPr>
                  <a:t>공공 </a:t>
                </a:r>
                <a:r>
                  <a:rPr lang="ko-KR" dirty="0" smtClean="0">
                    <a:solidFill>
                      <a:schemeClr val="dk1"/>
                    </a:solidFill>
                  </a:rPr>
                  <a:t>데이터 </a:t>
                </a:r>
                <a:endParaRPr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" name="Shape 14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915644" y="2279867"/>
                <a:ext cx="1543205" cy="1302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Shape 148"/>
              <p:cNvSpPr txBox="1"/>
              <p:nvPr/>
            </p:nvSpPr>
            <p:spPr>
              <a:xfrm>
                <a:off x="3435414" y="2753135"/>
                <a:ext cx="5037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Shape 157"/>
              <p:cNvSpPr/>
              <p:nvPr/>
            </p:nvSpPr>
            <p:spPr>
              <a:xfrm rot="-5400000">
                <a:off x="2577831" y="3245996"/>
                <a:ext cx="519900" cy="14085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" name="Shape 15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89171" y="4151503"/>
                <a:ext cx="1543205" cy="1302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Shape 159"/>
              <p:cNvSpPr txBox="1"/>
              <p:nvPr/>
            </p:nvSpPr>
            <p:spPr>
              <a:xfrm>
                <a:off x="2614881" y="4665720"/>
                <a:ext cx="6048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♡</a:t>
                </a:r>
                <a:endParaRPr sz="18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Shape 148"/>
              <p:cNvSpPr txBox="1"/>
              <p:nvPr/>
            </p:nvSpPr>
            <p:spPr>
              <a:xfrm>
                <a:off x="1751526" y="2749556"/>
                <a:ext cx="5037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solidFill>
                      <a:schemeClr val="dk1"/>
                    </a:solidFill>
                  </a:rPr>
                  <a:t>A</a:t>
                </a: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6254733" y="1730984"/>
            <a:ext cx="5643411" cy="3413021"/>
            <a:chOff x="1207713" y="2041272"/>
            <a:chExt cx="5643411" cy="3413021"/>
          </a:xfrm>
        </p:grpSpPr>
        <p:sp>
          <p:nvSpPr>
            <p:cNvPr id="53" name="Shape 167"/>
            <p:cNvSpPr txBox="1"/>
            <p:nvPr/>
          </p:nvSpPr>
          <p:spPr>
            <a:xfrm>
              <a:off x="3175224" y="2041272"/>
              <a:ext cx="3675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mtClean="0">
                  <a:solidFill>
                    <a:schemeClr val="dk1"/>
                  </a:solidFill>
                </a:rPr>
                <a:t>외부데이터</a:t>
              </a:r>
              <a:endParaRPr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207713" y="2044935"/>
              <a:ext cx="3875928" cy="3409358"/>
              <a:chOff x="1207713" y="2044935"/>
              <a:chExt cx="3875928" cy="3409358"/>
            </a:xfrm>
          </p:grpSpPr>
          <p:pic>
            <p:nvPicPr>
              <p:cNvPr id="55" name="Shape 14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07713" y="2279867"/>
                <a:ext cx="1543205" cy="1302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" name="Shape 146"/>
              <p:cNvSpPr txBox="1"/>
              <p:nvPr/>
            </p:nvSpPr>
            <p:spPr>
              <a:xfrm>
                <a:off x="1407741" y="2044935"/>
                <a:ext cx="36759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 err="1" smtClean="0">
                    <a:solidFill>
                      <a:schemeClr val="dk1"/>
                    </a:solidFill>
                  </a:rPr>
                  <a:t>공공데이터</a:t>
                </a:r>
                <a:endParaRPr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7" name="Shape 14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915644" y="2279867"/>
                <a:ext cx="1543205" cy="1302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" name="Shape 148"/>
              <p:cNvSpPr txBox="1"/>
              <p:nvPr/>
            </p:nvSpPr>
            <p:spPr>
              <a:xfrm>
                <a:off x="3435414" y="2753135"/>
                <a:ext cx="5037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157"/>
              <p:cNvSpPr/>
              <p:nvPr/>
            </p:nvSpPr>
            <p:spPr>
              <a:xfrm rot="-5400000">
                <a:off x="2577831" y="3245996"/>
                <a:ext cx="519900" cy="14085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" name="Shape 15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089171" y="4151503"/>
                <a:ext cx="1543205" cy="1302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" name="Shape 159"/>
              <p:cNvSpPr txBox="1"/>
              <p:nvPr/>
            </p:nvSpPr>
            <p:spPr>
              <a:xfrm>
                <a:off x="2614881" y="4665720"/>
                <a:ext cx="6048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dirty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♡</a:t>
                </a:r>
                <a:endParaRPr sz="18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148"/>
              <p:cNvSpPr txBox="1"/>
              <p:nvPr/>
            </p:nvSpPr>
            <p:spPr>
              <a:xfrm>
                <a:off x="1751526" y="2749556"/>
                <a:ext cx="5037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3600" dirty="0" smtClean="0">
                    <a:solidFill>
                      <a:schemeClr val="dk1"/>
                    </a:solidFill>
                  </a:rPr>
                  <a:t>C</a:t>
                </a: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 rot="10800000" flipH="1">
            <a:off x="619760" y="782320"/>
            <a:ext cx="426720" cy="10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497840" y="259100"/>
            <a:ext cx="194476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아키텍쳐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84" y="964096"/>
            <a:ext cx="9804518" cy="5660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411</Words>
  <Application>Microsoft Office PowerPoint</Application>
  <PresentationFormat>와이드스크린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나눔스퀘어라운드 Bold</vt:lpstr>
      <vt:lpstr>HY궁서B</vt:lpstr>
      <vt:lpstr>Wingdings</vt:lpstr>
      <vt:lpstr>Malgun Gothic</vt:lpstr>
      <vt:lpstr>Malgun Gothic</vt:lpstr>
      <vt:lpstr>나눔스퀘어라운드 Regular</vt:lpstr>
      <vt:lpstr>Arial</vt:lpstr>
      <vt:lpstr>Times New Roman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 NAYE</cp:lastModifiedBy>
  <cp:revision>29</cp:revision>
  <dcterms:modified xsi:type="dcterms:W3CDTF">2018-06-07T21:27:30Z</dcterms:modified>
</cp:coreProperties>
</file>